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779" r:id="rId2"/>
    <p:sldId id="789" r:id="rId3"/>
    <p:sldId id="780" r:id="rId4"/>
    <p:sldId id="783" r:id="rId5"/>
    <p:sldId id="816" r:id="rId6"/>
    <p:sldId id="822" r:id="rId7"/>
    <p:sldId id="817" r:id="rId8"/>
    <p:sldId id="818" r:id="rId9"/>
    <p:sldId id="819" r:id="rId10"/>
    <p:sldId id="820" r:id="rId11"/>
    <p:sldId id="821" r:id="rId12"/>
    <p:sldId id="785" r:id="rId13"/>
    <p:sldId id="791" r:id="rId14"/>
    <p:sldId id="805" r:id="rId15"/>
    <p:sldId id="806" r:id="rId16"/>
    <p:sldId id="815" r:id="rId17"/>
    <p:sldId id="793" r:id="rId18"/>
    <p:sldId id="788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0876" autoAdjust="0"/>
  </p:normalViewPr>
  <p:slideViewPr>
    <p:cSldViewPr snapToGrid="0">
      <p:cViewPr>
        <p:scale>
          <a:sx n="75" d="100"/>
          <a:sy n="75" d="100"/>
        </p:scale>
        <p:origin x="324" y="-12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531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521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4F1D50-B6A2-4019-9617-B0BA6E91FF9B}" type="datetimeFigureOut">
              <a:rPr lang="en-IN" smtClean="0"/>
              <a:pPr/>
              <a:t>21-02-2026</a:t>
            </a:fld>
            <a:endParaRPr lang="en-IN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760D06-E71C-4CF6-B4AC-B8B6AF0BE466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198493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760D06-E71C-4CF6-B4AC-B8B6AF0BE466}" type="slidenum">
              <a:rPr lang="en-IN" smtClean="0"/>
              <a:pPr/>
              <a:t>15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439358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B32439-1400-4871-A1E8-C7474D4478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93264D-B01A-4290-A82E-7727F4A131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8C1F4C-564C-456D-BF72-8037A37165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C200F-3AD5-488B-A90C-E22EC162B81D}" type="datetime1">
              <a:rPr lang="en-IN" smtClean="0"/>
              <a:pPr/>
              <a:t>21-02-2026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9C422B-5E07-4115-9932-3FA2E7B08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20577A-0E47-4E38-A660-FC0D76D726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83BA4-7B10-4BE3-A0B2-A48721054ED6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01170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190BA-7554-4D42-B48C-58DD0CF43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0F3D475-FB0E-4B81-B116-9EF55A9047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776E95-0183-4750-AF5B-7618B56938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9F6F4-037B-4332-9282-471FE71B5F7F}" type="datetime1">
              <a:rPr lang="en-IN" smtClean="0"/>
              <a:pPr/>
              <a:t>21-02-2026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9E9BCE-0963-403B-9D25-E460EE59B6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5EF912-9095-430D-8535-5BD3E4EF86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83BA4-7B10-4BE3-A0B2-A48721054ED6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386545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ACF8ED9-F70E-4EB1-8828-BC267D05C3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34D1639-EE11-4E0F-9935-5EE4029CBB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3C24BC-5C21-463E-8224-EEBB474F4D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ABC32-C334-4B49-A727-D2C2C2E2FFFE}" type="datetime1">
              <a:rPr lang="en-IN" smtClean="0"/>
              <a:pPr/>
              <a:t>21-02-2026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817959-F41C-4265-B950-CE05B800FF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E3A482-8769-4E02-B46E-565987B03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83BA4-7B10-4BE3-A0B2-A48721054ED6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639629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1FC8F7-1408-4E03-9E4D-89F36571F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ECEAC2-EDD9-4A1B-8E30-3AB3CE54F2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F494BC-2B5F-4933-96F3-C02C74849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BDB05-E2D4-4D29-8882-DE25842599A2}" type="datetime1">
              <a:rPr lang="en-IN" smtClean="0"/>
              <a:pPr/>
              <a:t>21-02-2026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E7B0BB-7BCF-4959-B22F-283F7527C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57FB52-389D-429A-827B-5EA4CA2499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83BA4-7B10-4BE3-A0B2-A48721054ED6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894973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959E0A-F353-45A7-9D3D-4197FDEB58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58B4B3-9A58-47AF-892D-7B145EFA2C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ACD6A9-D5B1-4AEF-BE15-B459414C0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2B590-2B55-4604-B193-5B6D0EBB3818}" type="datetime1">
              <a:rPr lang="en-IN" smtClean="0"/>
              <a:pPr/>
              <a:t>21-02-2026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94FE73-2575-46E0-9292-2323027342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9F333C-0E24-431D-8BEA-6EC3E032D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83BA4-7B10-4BE3-A0B2-A48721054ED6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050258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E0DEF8-2B7E-4274-9CCB-70BD370F6D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9C7C84-E9A9-4607-92DC-EFE2B8EB71C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91AD39-BC46-468D-AD9D-6C9C7A244F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6748D0-6615-4EB1-8559-162BC9E683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55046D-FD36-421D-B0B6-CF2E6F2F7E01}" type="datetime1">
              <a:rPr lang="en-IN" smtClean="0"/>
              <a:pPr/>
              <a:t>21-02-2026</a:t>
            </a:fld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11EDC9-53F7-46CE-9B1C-B999BCF227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4FECE7-D4F8-4E13-B22B-3E69193E14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83BA4-7B10-4BE3-A0B2-A48721054ED6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334020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E53E51-6FED-4252-AE8D-10E9ADE8E8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43A8CB-0EAC-4DFD-A825-F1A89E07E8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B81793-EEE5-4B36-AB68-A56A3253E9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8B7E480-0365-40E1-BBF5-F594D108A01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0FEFA48-5012-4D51-B8C0-91BF319E948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4D1D2DF-7DFA-4CF0-BC4B-72FFBFAA41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19C6A-C228-4666-85AF-BFCAEE8D9375}" type="datetime1">
              <a:rPr lang="en-IN" smtClean="0"/>
              <a:pPr/>
              <a:t>21-02-2026</a:t>
            </a:fld>
            <a:endParaRPr lang="en-IN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0739B97-6D68-4A91-A511-2AE65BFA1E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F6BD875-8D41-458D-8FE8-BE926E35D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83BA4-7B10-4BE3-A0B2-A48721054ED6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654750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E06007-8559-4DDA-ADB5-24066989C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C0EE19D-7F57-4B73-B755-C39F7A12E7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76AC4-8DFC-4A25-AB02-3BCD901770ED}" type="datetime1">
              <a:rPr lang="en-IN" smtClean="0"/>
              <a:pPr/>
              <a:t>21-02-2026</a:t>
            </a:fld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AAA0DE-AFC5-477D-9E07-FD8BD826AA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B54AAA-3535-4C14-8166-FB6EACD31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83BA4-7B10-4BE3-A0B2-A48721054ED6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441096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7B6E093-DDDC-4C60-AEF1-EA4F544AD1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8A7FA7-F693-4DFB-AEDA-FE633EEC95AF}" type="datetime1">
              <a:rPr lang="en-IN" smtClean="0"/>
              <a:pPr/>
              <a:t>21-02-2026</a:t>
            </a:fld>
            <a:endParaRPr lang="en-I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E0C2FED-4935-43BE-9345-59669AE020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524748-2BAB-49A8-95A7-B4AD77E46E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83BA4-7B10-4BE3-A0B2-A48721054ED6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916889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72EA04-776C-4163-B584-044C333D8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0C04F9-E6C0-4D16-8852-953534E200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72862F-7160-4A67-8704-C47A0C8797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D65858-28DA-46E5-9508-74636F89DA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56386-F633-4E6A-B8A1-EED31EF84510}" type="datetime1">
              <a:rPr lang="en-IN" smtClean="0"/>
              <a:pPr/>
              <a:t>21-02-2026</a:t>
            </a:fld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517B50-2DD1-4DB8-B8B8-0BAE9C952D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01DAEE-A292-4277-BDC0-0070E249CA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83BA4-7B10-4BE3-A0B2-A48721054ED6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199772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DC3873-316E-4899-8153-7086CCE4EE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7B67437-F6CB-4767-9B90-77B1BC10B15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31625E-C2D4-4EC5-8F44-FBF944F65F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5B6A3B-16DE-4E18-A332-29669A10B5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880F4-BE75-409D-AF89-489FEC0B9E5F}" type="datetime1">
              <a:rPr lang="en-IN" smtClean="0"/>
              <a:pPr/>
              <a:t>21-02-2026</a:t>
            </a:fld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65B289-D318-4A9C-BD6D-C44A849296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EFA0E2-2C8D-4D74-B06E-178C555F1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83BA4-7B10-4BE3-A0B2-A48721054ED6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910041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167512-9A59-4F80-BDE3-E2EC90814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9B3164-25AA-4E2F-9CBD-64DBB8BCEA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6E2F16-F4BC-4CDE-9BA1-3FF94AA15E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D12017-EE5D-4064-B320-4434A6A5A13F}" type="datetime1">
              <a:rPr lang="en-IN" smtClean="0"/>
              <a:pPr/>
              <a:t>21-02-2026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B6BA1D-C155-4BD7-98A4-5C4CD141FF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AFD399-70D5-46C3-AF05-F083473AF3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183BA4-7B10-4BE3-A0B2-A48721054ED6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618785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image2.jpg">
            <a:extLst>
              <a:ext uri="{FF2B5EF4-FFF2-40B4-BE49-F238E27FC236}">
                <a16:creationId xmlns:a16="http://schemas.microsoft.com/office/drawing/2014/main" id="{663F759D-B900-42CE-B030-8F4D88C8D3C0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2386" y="0"/>
            <a:ext cx="2029613" cy="1632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4171B3D-41F2-4B45-860B-5E3607A31D49}"/>
              </a:ext>
            </a:extLst>
          </p:cNvPr>
          <p:cNvSpPr txBox="1"/>
          <p:nvPr/>
        </p:nvSpPr>
        <p:spPr>
          <a:xfrm>
            <a:off x="2220916" y="94410"/>
            <a:ext cx="7095897" cy="14850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16510" algn="ctr">
              <a:spcBef>
                <a:spcPts val="365"/>
              </a:spcBef>
              <a:spcAft>
                <a:spcPts val="250"/>
              </a:spcAft>
            </a:pPr>
            <a:r>
              <a:rPr lang="en-IN" sz="2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St. MARTIN’S ENGINEERING COLLEGE</a:t>
            </a:r>
            <a:endParaRPr lang="en-IN" sz="2800" b="1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143000" marR="1085850" indent="-2540" algn="ctr">
              <a:spcBef>
                <a:spcPts val="240"/>
              </a:spcBef>
              <a:spcAft>
                <a:spcPts val="250"/>
              </a:spcAft>
            </a:pPr>
            <a:r>
              <a:rPr lang="en-IN" sz="16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UGC Autonomous </a:t>
            </a:r>
          </a:p>
          <a:p>
            <a:pPr marL="1143000" marR="1085850" indent="-2540" algn="ctr">
              <a:spcBef>
                <a:spcPts val="240"/>
              </a:spcBef>
              <a:spcAft>
                <a:spcPts val="250"/>
              </a:spcAft>
            </a:pPr>
            <a:r>
              <a:rPr lang="en-IN" sz="1600" b="1" dirty="0"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NBA &amp; NAAC A+ ACCREDITED</a:t>
            </a:r>
            <a:endParaRPr lang="en-IN" sz="1600" b="1" dirty="0"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marL="1143000" marR="1085850" indent="-2540" algn="ctr">
              <a:spcBef>
                <a:spcPts val="240"/>
              </a:spcBef>
              <a:spcAft>
                <a:spcPts val="250"/>
              </a:spcAft>
            </a:pPr>
            <a:r>
              <a:rPr lang="en-IN" sz="16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Dhulapally, Secunderabad– 500100 </a:t>
            </a:r>
            <a:endParaRPr lang="en-IN" sz="1600" b="1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D76D3B75-5278-4020-9209-060C511363F8}"/>
              </a:ext>
            </a:extLst>
          </p:cNvPr>
          <p:cNvSpPr txBox="1">
            <a:spLocks/>
          </p:cNvSpPr>
          <p:nvPr/>
        </p:nvSpPr>
        <p:spPr>
          <a:xfrm>
            <a:off x="-1" y="2190941"/>
            <a:ext cx="12192000" cy="11005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Mini Project on</a:t>
            </a:r>
          </a:p>
          <a:p>
            <a:pPr marL="0" indent="0" algn="ctr">
              <a:buNone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REAL-TIME OBJECT TRACKING WITH VISION-BASED AI ANALYTICS</a:t>
            </a:r>
            <a:r>
              <a:rPr lang="en-US" dirty="0"/>
              <a:t> </a:t>
            </a:r>
            <a:endParaRPr 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BE8A074-7A92-49E2-B981-AE2FCEAEB324}"/>
              </a:ext>
            </a:extLst>
          </p:cNvPr>
          <p:cNvSpPr txBox="1"/>
          <p:nvPr/>
        </p:nvSpPr>
        <p:spPr>
          <a:xfrm>
            <a:off x="2220917" y="3291442"/>
            <a:ext cx="719493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Batch No: 10 </a:t>
            </a:r>
          </a:p>
          <a:p>
            <a:pPr algn="ctr"/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1. K.SAI VIGNESH REDDY     (23K81A05M7)</a:t>
            </a:r>
          </a:p>
          <a:p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     2. M.SIDDU 	            	(23K81A05N3)</a:t>
            </a:r>
          </a:p>
          <a:p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     3. S.SRUJAN KUMAR		(23K81A05P4)</a:t>
            </a:r>
          </a:p>
          <a:p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     4. P.MINIHAS	            	(23K81A05Q8)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14846BF-F4EE-4ADF-8E6D-318E4ACE8748}"/>
              </a:ext>
            </a:extLst>
          </p:cNvPr>
          <p:cNvSpPr txBox="1"/>
          <p:nvPr/>
        </p:nvSpPr>
        <p:spPr>
          <a:xfrm>
            <a:off x="0" y="5288340"/>
            <a:ext cx="1219199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Under the Guidance of</a:t>
            </a:r>
          </a:p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Mrs. G.Bruhaspathi</a:t>
            </a:r>
          </a:p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Assistant Professor</a:t>
            </a:r>
          </a:p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 Computer Science &amp; Engineering</a:t>
            </a:r>
            <a:endParaRPr lang="en-I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034" y="94410"/>
            <a:ext cx="1460912" cy="124012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1" y="1579432"/>
            <a:ext cx="12191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Department of Computer Science &amp; Engineering</a:t>
            </a:r>
          </a:p>
        </p:txBody>
      </p:sp>
    </p:spTree>
    <p:extLst>
      <p:ext uri="{BB962C8B-B14F-4D97-AF65-F5344CB8AC3E}">
        <p14:creationId xmlns:p14="http://schemas.microsoft.com/office/powerpoint/2010/main" val="7377804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FD91F7A-27BE-3FEC-1769-228C63C80A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88720" y="969264"/>
            <a:ext cx="9793224" cy="5207699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5CD6-A692-82E8-EA17-C702BC25B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BDB05-E2D4-4D29-8882-DE25842599A2}" type="datetime1">
              <a:rPr lang="en-IN" smtClean="0"/>
              <a:pPr/>
              <a:t>21-02-2026</a:t>
            </a:fld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BC770D-AED4-3262-105F-9466780AA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83BA4-7B10-4BE3-A0B2-A48721054ED6}" type="slidenum">
              <a:rPr lang="en-IN" smtClean="0"/>
              <a:pPr/>
              <a:t>10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517968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C53238-46CA-A6C1-1E75-213454E9A9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BDB05-E2D4-4D29-8882-DE25842599A2}" type="datetime1">
              <a:rPr lang="en-IN" smtClean="0"/>
              <a:pPr/>
              <a:t>21-02-2026</a:t>
            </a:fld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F43FCB-9C49-6411-08FE-A4A63E1ED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83BA4-7B10-4BE3-A0B2-A48721054ED6}" type="slidenum">
              <a:rPr lang="en-IN" smtClean="0"/>
              <a:pPr/>
              <a:t>11</a:t>
            </a:fld>
            <a:endParaRPr lang="en-IN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C37F1E2E-46CC-E0C3-44AA-BF01DCC65E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1394" y="738644"/>
            <a:ext cx="9993118" cy="5438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6667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76D2E-3A19-4D6C-8ADD-F94385C567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203649"/>
          </a:xfrm>
        </p:spPr>
        <p:txBody>
          <a:bodyPr/>
          <a:lstStyle/>
          <a:p>
            <a:pPr algn="ctr"/>
            <a:r>
              <a:rPr lang="en-I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 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DB1357-346F-43D6-B767-9719C805C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1BCBC-AF21-480F-8C1A-83C58722766A}" type="datetime1">
              <a:rPr lang="en-IN" smtClean="0"/>
              <a:pPr/>
              <a:t>21-02-2026</a:t>
            </a:fld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C5ADEE-5A48-4B7F-AF49-C8B9CBBC3F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83BA4-7B10-4BE3-A0B2-A48721054ED6}" type="slidenum">
              <a:rPr lang="en-IN" smtClean="0"/>
              <a:pPr/>
              <a:t>12</a:t>
            </a:fld>
            <a:endParaRPr lang="en-IN" dirty="0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52E0BC2E-797E-8071-7069-AF89737531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3144" y="871344"/>
            <a:ext cx="10910656" cy="5115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Redmon, J., Divvala, S., Girshick, R., &amp; Farhadi, A. 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You Only Look Once: Unified, Real-Time Object Detection.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CVPR, 2016.</a:t>
            </a:r>
          </a:p>
          <a:p>
            <a:pPr marL="342900" marR="0" lvl="0" indent="-34290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Redmon, J., &amp; Farhadi, A. 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YOLO9000: Better, Faster, Stronger.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CVPR, 2017.</a:t>
            </a:r>
          </a:p>
          <a:p>
            <a:pPr marL="342900" marR="0" lvl="0" indent="-34290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Redmon, J., &amp; Farhadi, A. 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YOLOv7: An Incremental Improvement.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arXiv, 2018.</a:t>
            </a:r>
          </a:p>
          <a:p>
            <a:pPr marL="342900" marR="0" lvl="0" indent="-34290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Bochkovskiy, A., Wang, C.-Y., &amp; Liao, H.-Y. M. 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YOLOv4: Optimal Speed and Accuracy of Object Detection.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arXiv, 2020.</a:t>
            </a:r>
          </a:p>
          <a:p>
            <a:pPr marL="342900" marR="0" lvl="0" indent="-34290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Wang, C.-Y., Bochkovskiy, A., &amp; Liao, H.-Y. M. 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YOLOv7: Trainable Bag-of-Freebies for Real-Time Object Detection.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arXiv, 2022.</a:t>
            </a:r>
          </a:p>
          <a:p>
            <a:pPr marL="342900" marR="0" lvl="0" indent="-34290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Ren, S., He, K., Girshick, R., &amp; Sun, J. 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Faster R-CNN: Towards Real-Time Object Detection with Region Proposal Networks.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NIPS, 2015.</a:t>
            </a:r>
          </a:p>
          <a:p>
            <a:pPr marL="342900" marR="0" lvl="0" indent="-34290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Liu, W., Anguelov, D., Erhan, D., et al. 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SSD: Single Shot MultiBox Detector.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ECCV, 2016.</a:t>
            </a:r>
          </a:p>
        </p:txBody>
      </p:sp>
    </p:spTree>
    <p:extLst>
      <p:ext uri="{BB962C8B-B14F-4D97-AF65-F5344CB8AC3E}">
        <p14:creationId xmlns:p14="http://schemas.microsoft.com/office/powerpoint/2010/main" val="23744016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76D2E-3A19-4D6C-8ADD-F94385C567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203649"/>
          </a:xfrm>
        </p:spPr>
        <p:txBody>
          <a:bodyPr/>
          <a:lstStyle/>
          <a:p>
            <a:pPr algn="ctr"/>
            <a:r>
              <a:rPr lang="en-I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 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DB1357-346F-43D6-B767-9719C805C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1BCBC-AF21-480F-8C1A-83C58722766A}" type="datetime1">
              <a:rPr lang="en-IN" smtClean="0"/>
              <a:pPr/>
              <a:t>21-02-2026</a:t>
            </a:fld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C5ADEE-5A48-4B7F-AF49-C8B9CBBC3F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83BA4-7B10-4BE3-A0B2-A48721054ED6}" type="slidenum">
              <a:rPr lang="en-IN" smtClean="0"/>
              <a:pPr/>
              <a:t>13</a:t>
            </a:fld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CC36AE-1FA1-B76D-DB30-E4663E638C22}"/>
              </a:ext>
            </a:extLst>
          </p:cNvPr>
          <p:cNvSpPr txBox="1"/>
          <p:nvPr/>
        </p:nvSpPr>
        <p:spPr>
          <a:xfrm>
            <a:off x="603849" y="819359"/>
            <a:ext cx="10749951" cy="55769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-45720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 startAt="8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Lin, T.-Y., Dollár, P., Girshick, R., et al. 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Feature Pyramid Networks for Object Detection.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CVPR, 2017.</a:t>
            </a:r>
          </a:p>
          <a:p>
            <a:pPr marL="457200" marR="0" lvl="0" indent="-45720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 startAt="8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Simonyan, K., &amp; Zisserman, A. 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Very Deep Convolutional Networks for Large-Scale Image Recognition (VGG).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arXiv, 2014.</a:t>
            </a:r>
          </a:p>
          <a:p>
            <a:pPr marL="457200" marR="0" lvl="0" indent="-45720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 startAt="8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He, K., Zhang, X., Ren, S., &amp; Sun, J. 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Deep Residual Learning for Image Recognition (ResNet).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CVPR, 2016.</a:t>
            </a:r>
          </a:p>
          <a:p>
            <a:pPr marL="457200" marR="0" lvl="0" indent="-45720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 startAt="8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Dai, J., Li, Y., He, K., &amp; Sun, J. 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R-FCN: Object Detection via Region-Based Fully Convolutional Networks.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NIPS, 2016.</a:t>
            </a:r>
          </a:p>
          <a:p>
            <a:pPr marL="457200" marR="0" lvl="0" indent="-45720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 startAt="8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Tan, M., &amp; Le, Q. V. 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Efficient Net: Rethinking Model Scaling for CNNs.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ICML, 2019.</a:t>
            </a:r>
          </a:p>
          <a:p>
            <a:pPr marL="457200" marR="0" lvl="0" indent="-45720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 startAt="8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Kingma, D. P., &amp; Ba, J. 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Adam: A Method for Stochastic Optimization.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arXiv, 2014.</a:t>
            </a:r>
          </a:p>
          <a:p>
            <a:pPr marL="457200" marR="0" lvl="0" indent="-45720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 startAt="8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Bewley, A., Ge, Z., Ott, L., et al. 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Simple Online and Realtime Tracking (SORT).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ICIP, 2016.</a:t>
            </a:r>
          </a:p>
          <a:p>
            <a:pPr marL="457200" marR="0" lvl="0" indent="-45720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 startAt="8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Wojke, Bewley,&amp; Paulus, D. 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Deep SORT: Deep Learning for Multi-Object Tracking.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ICIP, 2017.</a:t>
            </a:r>
          </a:p>
        </p:txBody>
      </p:sp>
    </p:spTree>
    <p:extLst>
      <p:ext uri="{BB962C8B-B14F-4D97-AF65-F5344CB8AC3E}">
        <p14:creationId xmlns:p14="http://schemas.microsoft.com/office/powerpoint/2010/main" val="21827340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C68903-4240-0865-9099-329797DD62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9604"/>
            <a:ext cx="10515600" cy="739056"/>
          </a:xfrm>
        </p:spPr>
        <p:txBody>
          <a:bodyPr>
            <a:normAutofit/>
          </a:bodyPr>
          <a:lstStyle/>
          <a:p>
            <a:pPr algn="ctr"/>
            <a:r>
              <a:rPr lang="en-I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343841-54B8-74A6-8498-10FC12E924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5287" y="968659"/>
            <a:ext cx="11187024" cy="5477175"/>
          </a:xfrm>
        </p:spPr>
        <p:txBody>
          <a:bodyPr>
            <a:normAutofit/>
          </a:bodyPr>
          <a:lstStyle/>
          <a:p>
            <a:pPr marL="0" indent="0">
              <a:buNone/>
            </a:pPr>
            <a:br>
              <a:rPr lang="en-IN" dirty="0"/>
            </a:br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7F92CE-6844-F3BF-B9B2-A8063000A10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8804" y="6445834"/>
            <a:ext cx="2743200" cy="365125"/>
          </a:xfrm>
        </p:spPr>
        <p:txBody>
          <a:bodyPr/>
          <a:lstStyle/>
          <a:p>
            <a:fld id="{784BDB05-E2D4-4D29-8882-DE25842599A2}" type="datetime1">
              <a:rPr lang="en-IN" smtClean="0"/>
              <a:pPr/>
              <a:t>21-02-2026</a:t>
            </a:fld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139369-A3BC-F476-91D8-5D5A88AD21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83BA4-7B10-4BE3-A0B2-A48721054ED6}" type="slidenum">
              <a:rPr lang="en-IN" smtClean="0"/>
              <a:pPr/>
              <a:t>14</a:t>
            </a:fld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CB22BE-D9E6-9DAA-9B3F-8758EF1EFE19}"/>
              </a:ext>
            </a:extLst>
          </p:cNvPr>
          <p:cNvSpPr txBox="1"/>
          <p:nvPr/>
        </p:nvSpPr>
        <p:spPr>
          <a:xfrm>
            <a:off x="468127" y="804673"/>
            <a:ext cx="11015069" cy="618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flask import Flask, render_template, Response, request, jsonify, send_from_directory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cv2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ultralytics import YOLO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os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time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 = Flask(__name__)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= YOLO("yolov8n.pt")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camera = cv2.VideoCapture(0)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UPLOAD_FOLDER = "uploads"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os.makedirs(UPLOAD_FOLDER, exist_ok=True)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object_data = {}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fps_value = 0</a:t>
            </a: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---------------- WEBCAM ----------------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 generate_frames():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global object_data, fps_value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while True: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success, frame = camera.read()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if not success: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break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start = time.time()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623708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7E197B-C8A2-033B-A706-C8E0D0FB49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BDB05-E2D4-4D29-8882-DE25842599A2}" type="datetime1">
              <a:rPr lang="en-IN" smtClean="0"/>
              <a:pPr/>
              <a:t>21-02-2026</a:t>
            </a:fld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284646-8AAD-88D4-4552-DBC278040E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83BA4-7B10-4BE3-A0B2-A48721054ED6}" type="slidenum">
              <a:rPr lang="en-IN" smtClean="0"/>
              <a:pPr/>
              <a:t>15</a:t>
            </a:fld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A21DCE-DC96-E8FF-DDA8-66FD6B93AE5E}"/>
              </a:ext>
            </a:extLst>
          </p:cNvPr>
          <p:cNvSpPr txBox="1"/>
          <p:nvPr/>
        </p:nvSpPr>
        <p:spPr>
          <a:xfrm>
            <a:off x="5879592" y="218246"/>
            <a:ext cx="6094476" cy="64940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@app.route('/upload_image', methods=['POST'])</a:t>
            </a:r>
          </a:p>
          <a:p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 upload_image():</a:t>
            </a:r>
          </a:p>
          <a:p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if 'image' not in request.files:</a:t>
            </a:r>
          </a:p>
          <a:p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return jsonify({"error": "No file"}), 400</a:t>
            </a:r>
          </a:p>
          <a:p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file = request.files['image']</a:t>
            </a:r>
          </a:p>
          <a:p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path = os.path.join(UPLOAD_FOLDER, file.filename)</a:t>
            </a:r>
          </a:p>
          <a:p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file.save(path)</a:t>
            </a:r>
          </a:p>
          <a:p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image = cv2.imread(path)</a:t>
            </a:r>
          </a:p>
          <a:p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results = model(image)[0]</a:t>
            </a:r>
          </a:p>
          <a:p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for box in results.boxes:</a:t>
            </a:r>
          </a:p>
          <a:p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x1,y1,x2,y2 = map(int, box.xyxy[0]) cls = int(box.cls[0])</a:t>
            </a:r>
          </a:p>
          <a:p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label = model.names[cls]</a:t>
            </a:r>
          </a:p>
          <a:p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conf = float(box.conf[0])</a:t>
            </a:r>
          </a:p>
          <a:p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cv2.rectangle(image,(x1,y1),(x2,y2),(0,255,0),2)</a:t>
            </a:r>
          </a:p>
          <a:p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cv2.putText(image,f"{label} {conf:.2f}", (x1,y1-10),</a:t>
            </a:r>
          </a:p>
          <a:p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cv2.putText(image,f"{label} {conf:.2f}",</a:t>
            </a:r>
          </a:p>
          <a:p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(x1,y1-10),</a:t>
            </a:r>
          </a:p>
          <a:p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cv2.FONT_HERSHEY_SIMPLEX,0.6,(0,255,255),2)</a:t>
            </a:r>
          </a:p>
          <a:p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output_path = os.path.join(UPLOAD_FOLDER, "output.jpg")</a:t>
            </a:r>
          </a:p>
          <a:p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out = cv2.VideoWriter(</a:t>
            </a:r>
            <a:r>
              <a:rPr lang="en-I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output_path</a:t>
            </a: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fourcc</a:t>
            </a: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fps, (width, height))</a:t>
            </a:r>
          </a:p>
          <a:p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while True:</a:t>
            </a:r>
          </a:p>
          <a:p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ret, frame = </a:t>
            </a:r>
            <a:r>
              <a:rPr lang="en-I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cap.read</a:t>
            </a: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</a:p>
          <a:p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if not ret:</a:t>
            </a:r>
          </a:p>
          <a:p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break</a:t>
            </a:r>
          </a:p>
          <a:p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4D72B0-64EF-71A0-6E5C-79B85DC2B197}"/>
              </a:ext>
            </a:extLst>
          </p:cNvPr>
          <p:cNvSpPr txBox="1"/>
          <p:nvPr/>
        </p:nvSpPr>
        <p:spPr>
          <a:xfrm>
            <a:off x="432054" y="391982"/>
            <a:ext cx="4926330" cy="64940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results = model(frame, imgsz=320)[0]</a:t>
            </a:r>
          </a:p>
          <a:p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object_data = {}</a:t>
            </a:r>
          </a:p>
          <a:p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for box in results.boxes:</a:t>
            </a:r>
          </a:p>
          <a:p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x1, y1, x2, y2 = map(int, box.xyxy[0])</a:t>
            </a:r>
          </a:p>
          <a:p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conf = float(box.conf[0])</a:t>
            </a:r>
          </a:p>
          <a:p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cls = int(box.cls[0])</a:t>
            </a:r>
          </a:p>
          <a:p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label = model.names[cls]</a:t>
            </a:r>
          </a:p>
          <a:p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object_data[label] = object_data.get(label, 0) + 1</a:t>
            </a:r>
          </a:p>
          <a:p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cv2.rectangle(frame, (x1,y1), (x2,y2), (0,255,0),2)</a:t>
            </a:r>
          </a:p>
          <a:p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cv2.putText(frame, f"{label} {conf:.2f}",</a:t>
            </a:r>
          </a:p>
          <a:p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(x1,y1-10),</a:t>
            </a:r>
          </a:p>
          <a:p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cv2.FONT_HERSHEY_SIMPLEX,</a:t>
            </a:r>
          </a:p>
          <a:p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0.6,(0,255,255),2)</a:t>
            </a:r>
          </a:p>
          <a:p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fps_value = round(1/(time.time()-start),2)</a:t>
            </a:r>
          </a:p>
          <a:p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cv2.putText(frame, f"FPS: {fps_value}",</a:t>
            </a:r>
          </a:p>
          <a:p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(20,40),</a:t>
            </a:r>
          </a:p>
          <a:p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cv2.FONT_HERSHEY_SIMPLEX,0.8,</a:t>
            </a:r>
          </a:p>
          <a:p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(0,255,255),2)</a:t>
            </a:r>
          </a:p>
          <a:p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ret, buffer = cv2.imencode('.jpg', frame)</a:t>
            </a:r>
          </a:p>
          <a:p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frame = buffer.tobytes()</a:t>
            </a:r>
          </a:p>
          <a:p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yield (b'--frame\r\n’</a:t>
            </a:r>
          </a:p>
          <a:p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b'Content-Type: image/jpeg\r\n\r\n' + frame + b'\r\n’)</a:t>
            </a:r>
          </a:p>
          <a:p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@app.route('/')</a:t>
            </a:r>
          </a:p>
          <a:p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 home():</a:t>
            </a:r>
          </a:p>
          <a:p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85919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B83355-DB4F-EBB2-789A-EA6EE34EC7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BDB05-E2D4-4D29-8882-DE25842599A2}" type="datetime1">
              <a:rPr lang="en-IN" smtClean="0"/>
              <a:pPr/>
              <a:t>21-02-2026</a:t>
            </a:fld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AE6F04-67A3-7435-A1DC-EF206B5FB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83BA4-7B10-4BE3-A0B2-A48721054ED6}" type="slidenum">
              <a:rPr lang="en-IN" smtClean="0"/>
              <a:pPr/>
              <a:t>16</a:t>
            </a:fld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A83435C-BA0F-C3EE-684C-151C2996E0FA}"/>
              </a:ext>
            </a:extLst>
          </p:cNvPr>
          <p:cNvSpPr txBox="1"/>
          <p:nvPr/>
        </p:nvSpPr>
        <p:spPr>
          <a:xfrm>
            <a:off x="670178" y="262247"/>
            <a:ext cx="10869549" cy="618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 = model(fame, imgsz=320)[0]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for box in results.boxes: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x1, y1, x2, y2 = map(int, box.xyxy[0])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cls = int(box.cls[0])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label = model.names[cls]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conf = float(box.conf[0])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cv2.rectangle(frame, (x1, y1), (x2, y2), (0,255,0), 2)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cv2.putText(frame,</a:t>
            </a:r>
          </a:p>
          <a:p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out.write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(frame)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cap.release()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out.release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@app.route('/analytics_data')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analytics_data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():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return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jsonify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({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"objects":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object_data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"fps":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fps_value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"total": sum(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object_data.values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())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})</a:t>
            </a: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__name__ == "__main__":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app.run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(debug=True)</a:t>
            </a: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12181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76D2E-3A19-4D6C-8ADD-F94385C567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827175"/>
            <a:ext cx="12192000" cy="1203649"/>
          </a:xfrm>
        </p:spPr>
        <p:txBody>
          <a:bodyPr>
            <a:normAutofit/>
          </a:bodyPr>
          <a:lstStyle/>
          <a:p>
            <a:pPr algn="ctr"/>
            <a:r>
              <a:rPr lang="en-IN" sz="3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QUERIES ??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DB1357-346F-43D6-B767-9719C805C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1BCBC-AF21-480F-8C1A-83C58722766A}" type="datetime1">
              <a:rPr lang="en-IN" smtClean="0"/>
              <a:pPr/>
              <a:t>21-02-2026</a:t>
            </a:fld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C5ADEE-5A48-4B7F-AF49-C8B9CBBC3F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83BA4-7B10-4BE3-A0B2-A48721054ED6}" type="slidenum">
              <a:rPr lang="en-IN" smtClean="0"/>
              <a:pPr/>
              <a:t>17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632734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76D2E-3A19-4D6C-8ADD-F94385C567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827175"/>
            <a:ext cx="12192000" cy="1203649"/>
          </a:xfrm>
        </p:spPr>
        <p:txBody>
          <a:bodyPr>
            <a:noAutofit/>
          </a:bodyPr>
          <a:lstStyle/>
          <a:p>
            <a:pPr algn="ctr"/>
            <a:r>
              <a:rPr lang="en-IN" sz="3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DB1357-346F-43D6-B767-9719C805C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1BCBC-AF21-480F-8C1A-83C58722766A}" type="datetime1">
              <a:rPr lang="en-IN" smtClean="0"/>
              <a:pPr/>
              <a:t>21-02-2026</a:t>
            </a:fld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C5ADEE-5A48-4B7F-AF49-C8B9CBBC3F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83BA4-7B10-4BE3-A0B2-A48721054ED6}" type="slidenum">
              <a:rPr lang="en-IN" smtClean="0"/>
              <a:pPr/>
              <a:t>18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344110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76D2E-3A19-4D6C-8ADD-F94385C567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203649"/>
          </a:xfrm>
        </p:spPr>
        <p:txBody>
          <a:bodyPr/>
          <a:lstStyle/>
          <a:p>
            <a:pPr algn="ctr"/>
            <a:r>
              <a:rPr lang="en-I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OUTLINE 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FCE915-4185-4C62-8EF2-A59B4F631E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6928" y="1203649"/>
            <a:ext cx="10983842" cy="4973314"/>
          </a:xfrm>
        </p:spPr>
        <p:txBody>
          <a:bodyPr>
            <a:normAutofit/>
          </a:bodyPr>
          <a:lstStyle/>
          <a:p>
            <a:pPr marL="457200" indent="-457200" algn="just">
              <a:lnSpc>
                <a:spcPct val="150000"/>
              </a:lnSpc>
              <a:spcBef>
                <a:spcPts val="415"/>
              </a:spcBef>
              <a:buSzPct val="80000"/>
              <a:buFont typeface="+mj-lt"/>
              <a:buAutoNum type="arabicPeriod"/>
              <a:tabLst>
                <a:tab pos="367030" algn="l"/>
              </a:tabLst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Title of the Project</a:t>
            </a:r>
          </a:p>
          <a:p>
            <a:pPr marL="457200" indent="-457200" algn="just">
              <a:lnSpc>
                <a:spcPct val="150000"/>
              </a:lnSpc>
              <a:spcBef>
                <a:spcPts val="415"/>
              </a:spcBef>
              <a:buSzPct val="80000"/>
              <a:buFont typeface="+mj-lt"/>
              <a:buAutoNum type="arabicPeriod"/>
              <a:tabLst>
                <a:tab pos="367030" algn="l"/>
              </a:tabLst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Abstract</a:t>
            </a:r>
          </a:p>
          <a:p>
            <a:pPr marL="457200" indent="-457200" algn="just">
              <a:lnSpc>
                <a:spcPct val="150000"/>
              </a:lnSpc>
              <a:spcBef>
                <a:spcPts val="415"/>
              </a:spcBef>
              <a:buSzPct val="80000"/>
              <a:buFont typeface="+mj-lt"/>
              <a:buAutoNum type="arabicPeriod"/>
              <a:tabLst>
                <a:tab pos="367030" algn="l"/>
              </a:tabLst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Detailed Design</a:t>
            </a:r>
          </a:p>
          <a:p>
            <a:pPr marL="457200" indent="-457200" algn="just">
              <a:lnSpc>
                <a:spcPct val="150000"/>
              </a:lnSpc>
              <a:spcBef>
                <a:spcPts val="415"/>
              </a:spcBef>
              <a:buSzPct val="80000"/>
              <a:buFont typeface="+mj-lt"/>
              <a:buAutoNum type="arabicPeriod"/>
              <a:tabLst>
                <a:tab pos="367030" algn="l"/>
              </a:tabLst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Contribution of Candidate and Result Obtained </a:t>
            </a:r>
          </a:p>
          <a:p>
            <a:pPr marL="457200" indent="-457200" algn="just">
              <a:lnSpc>
                <a:spcPct val="150000"/>
              </a:lnSpc>
              <a:spcBef>
                <a:spcPts val="415"/>
              </a:spcBef>
              <a:buSzPct val="80000"/>
              <a:buFont typeface="+mj-lt"/>
              <a:buAutoNum type="arabicPeriod"/>
              <a:tabLst>
                <a:tab pos="367030" algn="l"/>
              </a:tabLst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References</a:t>
            </a:r>
          </a:p>
          <a:p>
            <a:pPr marL="457200" indent="-457200" algn="just">
              <a:lnSpc>
                <a:spcPct val="150000"/>
              </a:lnSpc>
              <a:spcBef>
                <a:spcPts val="415"/>
              </a:spcBef>
              <a:buSzPct val="80000"/>
              <a:buFont typeface="+mj-lt"/>
              <a:buAutoNum type="arabicPeriod"/>
              <a:tabLst>
                <a:tab pos="367030" algn="l"/>
              </a:tabLst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80% of code implementation </a:t>
            </a:r>
            <a:endParaRPr lang="en-IN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DB1357-346F-43D6-B767-9719C805C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1BCBC-AF21-480F-8C1A-83C58722766A}" type="datetime1">
              <a:rPr lang="en-IN" smtClean="0"/>
              <a:pPr/>
              <a:t>21-02-2026</a:t>
            </a:fld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C5ADEE-5A48-4B7F-AF49-C8B9CBBC3F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83BA4-7B10-4BE3-A0B2-A48721054ED6}" type="slidenum">
              <a:rPr lang="en-IN" smtClean="0"/>
              <a:pPr/>
              <a:t>2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822264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76D2E-3A19-4D6C-8ADD-F94385C567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203649"/>
          </a:xfrm>
        </p:spPr>
        <p:txBody>
          <a:bodyPr/>
          <a:lstStyle/>
          <a:p>
            <a:pPr algn="ctr"/>
            <a:r>
              <a:rPr lang="en-I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ABSTRACT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DB1357-346F-43D6-B767-9719C805C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1BCBC-AF21-480F-8C1A-83C58722766A}" type="datetime1">
              <a:rPr lang="en-IN" smtClean="0"/>
              <a:pPr/>
              <a:t>21-02-2026</a:t>
            </a:fld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C5ADEE-5A48-4B7F-AF49-C8B9CBBC3F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83BA4-7B10-4BE3-A0B2-A48721054ED6}" type="slidenum">
              <a:rPr lang="en-IN" smtClean="0"/>
              <a:pPr/>
              <a:t>3</a:t>
            </a:fld>
            <a:endParaRPr lang="en-IN" dirty="0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5813A600-780E-3E00-BCB2-C2C11B71679F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61277" y="2661484"/>
            <a:ext cx="11869445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5">
            <a:extLst>
              <a:ext uri="{FF2B5EF4-FFF2-40B4-BE49-F238E27FC236}">
                <a16:creationId xmlns:a16="http://schemas.microsoft.com/office/drawing/2014/main" id="{0B6C61D1-5C8F-F351-D2EA-88F70CA895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041" y="767212"/>
            <a:ext cx="11230730" cy="55659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Real-time object tracking with vision-based AI integrates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deep learning, computer vision, and real-time analytics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detect and monitor moving objects with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 accuracy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low latency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Using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YOLOv8, CNNs, Flask, and OpenCV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the system enables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real-time detection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through webcam, image, and video inputs while handling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occlusion, illumination changes, and complex backgrounds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system includes a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Flask-based backend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live analytics dashboard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displaying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 count and FPS metrics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ensuring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robust multi-object tracking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solution supports applications such as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surveillance, traffic monitoring, industrial automation, and smart city systems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requiring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AI-driven real-time decision-making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875364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76D2E-3A19-4D6C-8ADD-F94385C567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203649"/>
          </a:xfrm>
        </p:spPr>
        <p:txBody>
          <a:bodyPr/>
          <a:lstStyle/>
          <a:p>
            <a:pPr algn="ctr"/>
            <a:r>
              <a:rPr lang="en-I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DETAILED DESIGN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DB1357-346F-43D6-B767-9719C805C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1BCBC-AF21-480F-8C1A-83C58722766A}" type="datetime1">
              <a:rPr lang="en-IN" smtClean="0"/>
              <a:pPr/>
              <a:t>21-02-2026</a:t>
            </a:fld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C5ADEE-5A48-4B7F-AF49-C8B9CBBC3F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83BA4-7B10-4BE3-A0B2-A48721054ED6}" type="slidenum">
              <a:rPr lang="en-IN" smtClean="0"/>
              <a:pPr/>
              <a:t>4</a:t>
            </a:fld>
            <a:endParaRPr lang="en-IN" dirty="0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28453857-2561-5BEA-39A5-09124BF6F3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8432" y="1129092"/>
            <a:ext cx="11048607" cy="5337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system follows a </a:t>
            </a:r>
            <a:r>
              <a:rPr lang="en-US" sz="2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client–server architecture</a:t>
            </a:r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integrating a </a:t>
            </a:r>
            <a:r>
              <a:rPr lang="en-US" sz="2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Flask backend</a:t>
            </a:r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with the </a:t>
            </a:r>
            <a:r>
              <a:rPr lang="en-US" sz="2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YOLOv8 deep learning model</a:t>
            </a:r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real-time object detection.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 client </a:t>
            </a:r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sends requests to the backend, which processes video frames using </a:t>
            </a:r>
            <a:r>
              <a:rPr lang="en-US" sz="2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OpenCV</a:t>
            </a:r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performs inference using </a:t>
            </a:r>
            <a:r>
              <a:rPr lang="en-US" sz="2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YOLOv8 (yolov8n.pt)</a:t>
            </a:r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Detected objects are processed with </a:t>
            </a:r>
            <a:r>
              <a:rPr lang="en-US" sz="2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bounding box extraction, confidence filtering, and frame-wise tracking</a:t>
            </a:r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ensuring accurate multi-object detection.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dedicated </a:t>
            </a:r>
            <a:r>
              <a:rPr lang="en-US" sz="2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Analytics Module</a:t>
            </a:r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computes </a:t>
            </a:r>
            <a:r>
              <a:rPr lang="en-US" sz="2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 count and FPS metrics</a:t>
            </a:r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which are returned via REST APIs and displayed on the </a:t>
            </a:r>
            <a:r>
              <a:rPr lang="en-US" sz="2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real-time dashboard</a:t>
            </a:r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modular design ensures </a:t>
            </a:r>
            <a:r>
              <a:rPr lang="en-US" sz="2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scalability, low latency processing, and efficient resource utilization</a:t>
            </a:r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684326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8DAB36-BFDA-0545-55B8-70F363E4A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DETAILED DESIGN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7BE439-2F34-8E67-697A-FBE2467629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BDB05-E2D4-4D29-8882-DE25842599A2}" type="datetime1">
              <a:rPr lang="en-IN" smtClean="0"/>
              <a:pPr/>
              <a:t>21-02-2026</a:t>
            </a:fld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821C7C-C5F1-E067-C3B9-5FA4302B0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83BA4-7B10-4BE3-A0B2-A48721054ED6}" type="slidenum">
              <a:rPr lang="en-IN" smtClean="0"/>
              <a:pPr/>
              <a:t>5</a:t>
            </a:fld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D9B5F1C-696A-C46D-4594-E4CA2374F9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9400" y="1360488"/>
            <a:ext cx="9093200" cy="4727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8421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8C392-74C2-EDE1-F1B7-12783FBD6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26F77AB-741C-E3C3-65A2-29C5F1AF83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475" y="1825625"/>
            <a:ext cx="9410699" cy="4351338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DE9AFD-0603-B2D1-D098-E01039468B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BDB05-E2D4-4D29-8882-DE25842599A2}" type="datetime1">
              <a:rPr lang="en-IN" smtClean="0"/>
              <a:pPr/>
              <a:t>21-02-2026</a:t>
            </a:fld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205864-D8B4-92B3-E5A8-02C6DC2E70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83BA4-7B10-4BE3-A0B2-A48721054ED6}" type="slidenum">
              <a:rPr lang="en-IN" smtClean="0"/>
              <a:pPr/>
              <a:t>6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148202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24C7B6-E575-688A-36B1-11EE4D7622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Contribution of Candidate and Result Obtained </a:t>
            </a:r>
            <a:endParaRPr lang="en-IN" sz="36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E7F367-8E47-A26B-3BAF-D866660A27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Candidate 1– Srujan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Designed overall system architecture for Real-Time Object Tracking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Integrated YOLOv8 model with backend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Implemented core object detection logic using OpenCV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Optimized real-time image, video, and webcam processing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Coordinated team development and ensured successful integration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Designed PPT slides and review materials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Candidate 2 – Vignesh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Developed backend application using Flask 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Integrated YOLOv8 model for detection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Implemented image, video, and live webcam tracking modules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Handled bounding box drawing and confidence score display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Connected frontend interface with backend detection system</a:t>
            </a:r>
          </a:p>
          <a:p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BDC413-F3C8-3890-037E-5BA3198D02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BDB05-E2D4-4D29-8882-DE25842599A2}" type="datetime1">
              <a:rPr lang="en-IN" smtClean="0"/>
              <a:pPr/>
              <a:t>21-02-2026</a:t>
            </a:fld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8D117A-6BA0-1225-B985-3530ED2B8E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83BA4-7B10-4BE3-A0B2-A48721054ED6}" type="slidenum">
              <a:rPr lang="en-IN" smtClean="0"/>
              <a:pPr/>
              <a:t>7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886681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4F1BE-9894-EBE8-F62F-2F0312FDB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Contribution of Candidate and Result Obtained </a:t>
            </a:r>
            <a:endParaRPr lang="en-IN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47803B-AFBC-25A5-6CBC-F8B2EF89DE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Candidate 3 – Siddu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Designed and implemented frontend UI Developed tracking simulation interface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Integrated frontend with backend APIs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Improved user interaction and system responsiveness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Assisted in testing and debugging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Candidate 4 –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Minihas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Prepared complete project documentation and report formatting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Designed UML diagrams 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Performed unit, integration, and system testing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Documented test cases and experimental results</a:t>
            </a:r>
          </a:p>
          <a:p>
            <a:pPr marL="0" indent="0">
              <a:buNone/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874ECC-5FDD-C0B9-6291-12FB38B0AF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BDB05-E2D4-4D29-8882-DE25842599A2}" type="datetime1">
              <a:rPr lang="en-IN" smtClean="0"/>
              <a:pPr/>
              <a:t>21-02-2026</a:t>
            </a:fld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7105B0-0905-025F-8B08-BDCDC0103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83BA4-7B10-4BE3-A0B2-A48721054ED6}" type="slidenum">
              <a:rPr lang="en-IN" smtClean="0"/>
              <a:pPr/>
              <a:t>8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666185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68C97-CBB2-ADBE-41D6-A1D55937BE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4000" b="1" dirty="0"/>
              <a:t>RESULT OBTAINED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57DE92-8E58-26A7-E11F-EB08F5C09B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BDB05-E2D4-4D29-8882-DE25842599A2}" type="datetime1">
              <a:rPr lang="en-IN" smtClean="0"/>
              <a:pPr/>
              <a:t>21-02-2026</a:t>
            </a:fld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3166D9-7DE0-859C-B605-847B7D0CD3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83BA4-7B10-4BE3-A0B2-A48721054ED6}" type="slidenum">
              <a:rPr lang="en-IN" smtClean="0"/>
              <a:pPr/>
              <a:t>9</a:t>
            </a:fld>
            <a:endParaRPr lang="en-IN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2F66F4A2-FC9E-53AD-E56C-C839D2A0DD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09116" y="1490176"/>
            <a:ext cx="9573768" cy="5066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2930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2951</TotalTime>
  <Words>1819</Words>
  <Application>Microsoft Office PowerPoint</Application>
  <PresentationFormat>Widescreen</PresentationFormat>
  <Paragraphs>209</Paragraphs>
  <Slides>18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Calibri Light</vt:lpstr>
      <vt:lpstr>Times New Roman</vt:lpstr>
      <vt:lpstr>Office Theme</vt:lpstr>
      <vt:lpstr>PowerPoint Presentation</vt:lpstr>
      <vt:lpstr>OUTLINE </vt:lpstr>
      <vt:lpstr>ABSTRACT</vt:lpstr>
      <vt:lpstr>DETAILED DESIGN</vt:lpstr>
      <vt:lpstr>DETAILED DESIGN</vt:lpstr>
      <vt:lpstr>FEATURES</vt:lpstr>
      <vt:lpstr> Contribution of Candidate and Result Obtained </vt:lpstr>
      <vt:lpstr>3. Contribution of Candidate and Result Obtained </vt:lpstr>
      <vt:lpstr>RESULT OBTAINED</vt:lpstr>
      <vt:lpstr>PowerPoint Presentation</vt:lpstr>
      <vt:lpstr>PowerPoint Presentation</vt:lpstr>
      <vt:lpstr>REFERENCES </vt:lpstr>
      <vt:lpstr>REFERENCES </vt:lpstr>
      <vt:lpstr>SOURCE CODE</vt:lpstr>
      <vt:lpstr>PowerPoint Presentation</vt:lpstr>
      <vt:lpstr>PowerPoint Presentation</vt:lpstr>
      <vt:lpstr>QUERIES ??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Pravallika Reddy</dc:creator>
  <cp:lastModifiedBy>Sangepu Srujan Kumar</cp:lastModifiedBy>
  <cp:revision>125</cp:revision>
  <dcterms:created xsi:type="dcterms:W3CDTF">2021-05-18T14:01:25Z</dcterms:created>
  <dcterms:modified xsi:type="dcterms:W3CDTF">2026-02-21T09:08:53Z</dcterms:modified>
</cp:coreProperties>
</file>